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3" r:id="rId35"/>
    <p:sldId id="291" r:id="rId36"/>
    <p:sldId id="292" r:id="rId37"/>
    <p:sldId id="290" r:id="rId38"/>
    <p:sldId id="289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4E564-B8E0-401E-965B-8D724CF6FCAC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DCC83-A7F1-4604-BA7E-C6DC5F818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31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М, а код деце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DCC83-A7F1-4604-BA7E-C6DC5F8182F8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Вора торак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DCC83-A7F1-4604-BA7E-C6DC5F8182F8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2/6/2024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tojanovic\Desktop\predavanja\28.04.2015\NikolaMMatovi&#263;2.avi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anatomy of the larynx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Reddish color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except on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Epithelium and lamina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propria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epithelium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pseudostratified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cylindrical and ciliated,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except on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where it is s stratified squamous consisting of multiple layers of closely packed squamous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Vascularization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a.laryngea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sup. and inferior)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mucous membrane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Medical 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istory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hoarseness, pain, dysphagia,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dyspnoea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(sometimes)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Indirect laryngoscopy: swelling and hyperemia of the mucous membrane of the larynx, accentuated vascular pattern and secretion.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Nose and throat swab for bacteria and fungi, basic laboratory analysis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Possibly an examination by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pulmonologist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HOURNESS FOR LONGER THAN TWO WEEKS, ENT EXAMINATION IS MANDATORY!!!!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27932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Analgesics, antipyretics, fluid intake, aerosol therapy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Ð ÐµÐ·ÑÐ»ÑÐ°Ñ ÑÐ»Ð¸ÐºÐ° Ð·Ð° laryngitis acu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981200"/>
            <a:ext cx="5486400" cy="4114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087891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special form of acute laryngitis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influenzae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patient is agitated, has a high fever, swallowing is extremely difficult, as well as breathing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Diagnosis: anamnesis,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indirect laryngoscopy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Epiglottis, brightly hyperemic, dark red in color, edematous.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Epiglottic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abscess is also common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Therapy: high doses of antibiotics, corticosteroid therapy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Less often: intubation and surgical tracheotomy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Acute epiglottitis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46961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6" name="AutoShape 2" descr="Ð ÐµÐ·ÑÐ»ÑÐ°Ñ ÑÐ»Ð¸ÐºÐ° Ð·Ð° epiglottitis acu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Ð ÐµÐ·ÑÐ»ÑÐ°Ñ ÑÐ»Ð¸ÐºÐ° Ð·Ð° epiglottitis acut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05000"/>
            <a:ext cx="3047999" cy="332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Ð ÐµÐ·ÑÐ»ÑÐ°Ñ ÑÐ»Ð¸ÐºÐ° Ð·Ð° epiglottitis acu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81200"/>
            <a:ext cx="2971800" cy="3067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51934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same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causative agents 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adults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Due to the dimensions of the larynx in children, edema of the mucous membrane of the larynx leads to a significant reduction of the breathing space, therefore it is an urgent condition in pediatric otorhinolaryngology.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Spasms at the level of the tracheobronchial tree and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immunobiological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capabilities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child's organism have not matured.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childhood: state of respiratory function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Hoarseness in adults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laryngitis in children</a:t>
            </a:r>
          </a:p>
        </p:txBody>
      </p:sp>
      <p:pic>
        <p:nvPicPr>
          <p:cNvPr id="5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953000"/>
            <a:ext cx="2316480" cy="144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808749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symptoms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Influenza,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adenoviruses, respiratory syncytial viruses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Varicella virus, measles, rubella...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Hoarseness, difficulty breathing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Therapy: a tent with humid air and oxygen, adrenaline inhalations, corticosteroids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(non-obstructive) laryngitis</a:t>
            </a:r>
          </a:p>
        </p:txBody>
      </p:sp>
    </p:spTree>
    <p:extLst>
      <p:ext uri="{BB962C8B-B14F-4D97-AF65-F5344CB8AC3E}">
        <p14:creationId xmlns:p14="http://schemas.microsoft.com/office/powerpoint/2010/main" val="306391371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Laryngitis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subglottica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pseudocroup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Inflammation of the mucous membrane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subglottis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From the second to the fourth year of life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causative agents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same as in acute laryngitis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Sudden onset, usually a few hours after the child falls asleep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dry irritating cough,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similar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barking of a dog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Stridor and cyanosis may be present, especially if the child is agitated and crying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Obstructive laryngitis</a:t>
            </a:r>
          </a:p>
        </p:txBody>
      </p:sp>
    </p:spTree>
    <p:extLst>
      <p:ext uri="{BB962C8B-B14F-4D97-AF65-F5344CB8AC3E}">
        <p14:creationId xmlns:p14="http://schemas.microsoft.com/office/powerpoint/2010/main" val="291816269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clinical examination is difficult to perform and should not be insisted on, especially since instrumental trauma can further worsen the general and local condition of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child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necessary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administer oxygen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corticosteroids, antipyretics, adrenaline by inhalation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therapy</a:t>
            </a:r>
          </a:p>
        </p:txBody>
      </p:sp>
      <p:pic>
        <p:nvPicPr>
          <p:cNvPr id="55298" name="Picture 2" descr="Ð ÐµÐ·ÑÐ»ÑÐ°Ñ ÑÐ»Ð¸ÐºÐ° Ð·Ð° laryngitis subglot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038600"/>
            <a:ext cx="3276600" cy="2457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725701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influenzae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Pathological changes are localized on the lingual side of the epiglottis and ventricular folds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disease develops rapidly in 4-24 hours.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child is highly febrile, extremely agitated,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dyspnoic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cyanotic, unable to swallow saliva.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He refuses to lie on his back - the epiglottis "falls down" and endangers breathing even more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voice is described as "a hot potato in the mouth."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Inspiratory stridor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epiglottitis</a:t>
            </a:r>
          </a:p>
        </p:txBody>
      </p:sp>
    </p:spTree>
    <p:extLst>
      <p:ext uri="{BB962C8B-B14F-4D97-AF65-F5344CB8AC3E}">
        <p14:creationId xmlns:p14="http://schemas.microsoft.com/office/powerpoint/2010/main" val="411446636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child should be calmed down and placed in a sitting position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diagnosis is made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medical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history and clinical picture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Therapy: corticosteroids, high doses of antibiotics, fluid replacement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some cases, intubation is required, rarely tracheotomy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 and therapy</a:t>
            </a:r>
          </a:p>
        </p:txBody>
      </p:sp>
    </p:spTree>
    <p:extLst>
      <p:ext uri="{BB962C8B-B14F-4D97-AF65-F5344CB8AC3E}">
        <p14:creationId xmlns:p14="http://schemas.microsoft.com/office/powerpoint/2010/main" val="979816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nerve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(superior and inferior laryngeal nerve)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superior laryngeal nerve is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mixed branch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gives two final branches: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laryngeal nerve is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mixed branch, is smaller and provides motor innervation to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cricothyroid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muscle and lower pharyngeal constrictor and sensory innervation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subglottic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mucosa.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laryngeal nerve is sensitive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larger branch, innervates other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parts of the larynx and the lower floor of the pharynx.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innervation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Ð¡ÑÐ¾Ð´Ð½Ð° ÑÐ»Ð¸ÐºÐ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3505200" cy="3200400"/>
          </a:xfrm>
          <a:prstGeom prst="rect">
            <a:avLst/>
          </a:prstGeom>
          <a:noFill/>
        </p:spPr>
      </p:pic>
      <p:pic>
        <p:nvPicPr>
          <p:cNvPr id="5" name="Picture 2" descr="Ð ÐµÐ·ÑÐ»ÑÐ°Ñ ÑÐ»Ð¸ÐºÐ° Ð·Ð° epiglottitis acuta childr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05000"/>
            <a:ext cx="31242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65867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Suddenly after exposure to allergens (bee sting...)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Symptomatology similar to acute laryngitis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epiglottis is swollen but pale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 is urgent: anti-allergic and anti-edematous (corticosteroids)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Subglottic allergic edema</a:t>
            </a:r>
          </a:p>
        </p:txBody>
      </p:sp>
    </p:spTree>
    <p:extLst>
      <p:ext uri="{BB962C8B-B14F-4D97-AF65-F5344CB8AC3E}">
        <p14:creationId xmlns:p14="http://schemas.microsoft.com/office/powerpoint/2010/main" val="400872562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Inflammation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mucosa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larynx, trachea and bronchi.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children up to three years of age.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Viruses, most often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bacterial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superinfection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are almost regular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There is cough, thick sticky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secretion,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inspiratory stridor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thick sticky secretion turns into crusts, and when they fall into the lumen of the respiratory tract, the clinical picture worsens drastically.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aryngotracheobronchitis suffocans -Jackson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94422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Inspiratory stridor, barking cough, high body temperature, cyanosis.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Physical examination of the lungs shows bronchitis.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diagnosis: acute epiglottitis (hot potato speech)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8778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Hospital treatment, antibiotic therapy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fluids, corticosteroid therapy, air humidification.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Sometimes intubation is indicated, rarely tracheotomy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77295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Rubeola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varicella, measles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Hoarseness, cough,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rash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Treatment of the underlying disease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Laryngitis in infectious diseases</a:t>
            </a:r>
          </a:p>
        </p:txBody>
      </p:sp>
    </p:spTree>
    <p:extLst>
      <p:ext uri="{BB962C8B-B14F-4D97-AF65-F5344CB8AC3E}">
        <p14:creationId xmlns:p14="http://schemas.microsoft.com/office/powerpoint/2010/main" val="283151092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Due to mandatory immunization, this type of laryngitis is rare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Corinebacterium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diphtheriae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characterized by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endolaryngeal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fibrin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deposits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pseudomembrane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bacterium produces a strong toxin that leads to muscle paralysis, weakness, and malaise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patient is highly febrile, anxious, with a cough that resembles the barking of a dog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diphtheria (Croup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4284283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clinical examination, bacteriological examination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antidiphtheria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serum, antibiotic therapy, oxygen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cases of severe obstruction tracheotomy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098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Anatomically,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embryologically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for the purpose of accurate diagnosis and classification of various diseases, the larynx is divided into: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Supraglottis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(embryological origin from the digestive system)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Glottis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Subglottis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(embryological origin from the respiratory system)</a:t>
            </a:r>
            <a:endParaRPr lang="x-non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Ð ÐµÐ·ÑÐ»ÑÐ°Ñ ÑÐ»Ð¸ÐºÐ° Ð·Ð° nervus vagus laryn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71628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Two openings, upper and lower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upper opening, placed in an almost vertical plane, is egg-shaped, with a longitudinal diameter of 3-4 cm and a transverse diameter of 1-2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Rima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glottidis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opening between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vocal folds,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narrowest part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larynx.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maximum width in adults is 23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 length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adults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20-30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mm,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men,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women, 16-20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mm,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newborns, 6-7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Laryngeal cavity (</a:t>
            </a:r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laryngis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Functions of the larynx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Breathing, protection, phonation, swallowing,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thoracic fixation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Physiology of the larynx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Breathing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During quiet breathing,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 are in the position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between adduction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Protective function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continuously protects the lower respiratory tract from aspiration of food and liquids by the sphincter system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aryepiglottic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folds, ventricular folds and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the cough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reflex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cough reflex begins with mechanical or chemical irritation 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reflex inducing zones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 laryngeal side of the epiglottis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anterior part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arytenoid,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posterior part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glottis and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subglottis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Voice and speech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Theories about the origin of the voice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Myoelastic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aerodynamic theory and Aerodynamic aspect of phonation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cover-body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 Hirano’s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theory is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 accepted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Five-layer structure of the vocal cords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outer layer (cover)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vibrates independently of the body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Phonation</a:t>
            </a:r>
          </a:p>
        </p:txBody>
      </p:sp>
      <p:pic>
        <p:nvPicPr>
          <p:cNvPr id="4" name="Picture 4" descr="03477816890145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51054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initial,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expanded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lower respiratory tract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visceral space of the neck in front of the last three cervical vertebrae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consists of: cartilages,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connections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laryngeal cartilages with surrounding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organs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between themselves, muscles,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submucosa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mucous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membrane, blood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vessels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nerves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length of the larynx in adults is about 7 cm, and the width is about 4 cm, the sagittal width is 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energy,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phonation</a:t>
            </a:r>
          </a:p>
        </p:txBody>
      </p:sp>
      <p:pic>
        <p:nvPicPr>
          <p:cNvPr id="4" name="NikolaMMatović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43200" y="2371725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Deglutition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Preparation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food,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transport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food through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oral cavity, pharyngeal phase and esophageal phase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swallowing disorder can cause: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Dehydration, weight loss, aspiration pneumonia, airway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obstruction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movements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 enable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contraction of the pectoral muscles during breathing and the fixation of the ribs when lifting weights, climbing, digging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also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intra-abdominal pressure (parturition, defecation)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Mechanical irritation of the mucous membrane of the larynx through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vagovagal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reflexes can cause cardiac arrhythmia,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bradycardia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cardiac arrest.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 is why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epimucosal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anesthesia is necessary during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endolaryngeal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procedures, repeated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intubations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laryngoscopy, bronchoscopy, extraction of laryngeal foreign bodies.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reflex is blocked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atropine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Thoracic fixation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children, the larynx is smaller both absolutely and relatively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diameter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subglottis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 birth is 5-6 mm, and the trachea is 6-7 mm.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grows until the third year of life, and then the growth is very slow, until puberty, when it begins its rapid growth.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Shape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is infantile, more closed and shorter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Consistency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tissue of the larynx is soft, therefore it is prone to irritations and inflammation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Difference between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in children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adults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Position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newborns, it is placed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upper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neck, which allows the child to breathe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breastfeed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same time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Hyperexcitability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discordination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certain mechanisms of protection of the lower respiratory tract, absence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conscious control,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failure to recognize the danger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food aspiration,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lack of teeth, interruptions while eating, laughing, movement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increase the risk of aspiration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spasm due to irritation is more common in children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spasm is followed by deep inspiration and the danger of aspiration of food into the lower respiratory tract!!!!!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Ð ÐµÐ·ÑÐ»ÑÐ°Ñ ÑÐ»Ð¸ÐºÐ° Ð·Ð° Monnier laryn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763000" cy="4362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Conducting air tube, between the larynx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(sixth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cervical vertebra) and the bronchi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(fifth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thoracic vertebra)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front of the esophagus in the neck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with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lower part in the chest cavity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forks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 angle of 55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˚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two main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bronchi,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right and left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right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bronchus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wider and shorter and continues directly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trachea at an angle of 17˚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left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bronchus diverges outwards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continues at an angle of 55˚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Trachea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Carina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trachea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the form of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sagittally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positioned ridge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right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bronchus splits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into three, and the left into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lobar bronchi. They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further divided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into bronchiole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length of the trachea in adults is 10-13 cm, in newborns about 5-5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width is greater in the transverse than in the sagittal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plane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about 2 cm, and in a newborn 5 mm, and in a ten-year-old child 1 cm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Trachea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Ð ÐµÐ·ÑÐ»ÑÐ°Ñ ÑÐ»Ð¸ÐºÐ° Ð·Ð° trachea larynx esophag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09800"/>
            <a:ext cx="3124200" cy="2571751"/>
          </a:xfrm>
          <a:prstGeom prst="rect">
            <a:avLst/>
          </a:prstGeom>
          <a:noFill/>
        </p:spPr>
      </p:pic>
      <p:pic>
        <p:nvPicPr>
          <p:cNvPr id="38916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429000"/>
            <a:ext cx="2276475" cy="2009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61136"/>
            <a:ext cx="2430780" cy="437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94200" y="2133600"/>
            <a:ext cx="312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Conductive zone:</a:t>
            </a:r>
          </a:p>
          <a:p>
            <a:endParaRPr lang="en-US" dirty="0" smtClean="0"/>
          </a:p>
          <a:p>
            <a:r>
              <a:rPr lang="en-US" dirty="0"/>
              <a:t> </a:t>
            </a:r>
            <a:r>
              <a:rPr lang="en-US" dirty="0" smtClean="0"/>
              <a:t>filters, warms, </a:t>
            </a:r>
            <a:r>
              <a:rPr lang="en-US" dirty="0"/>
              <a:t>and </a:t>
            </a:r>
            <a:r>
              <a:rPr lang="en-US" dirty="0" smtClean="0"/>
              <a:t>moistens </a:t>
            </a:r>
            <a:r>
              <a:rPr lang="en-US" dirty="0"/>
              <a:t>air and </a:t>
            </a:r>
            <a:r>
              <a:rPr lang="en-US" dirty="0" smtClean="0"/>
              <a:t>conducts </a:t>
            </a:r>
            <a:r>
              <a:rPr lang="en-US" dirty="0"/>
              <a:t>it into the lungs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Respiratory zone:</a:t>
            </a:r>
          </a:p>
          <a:p>
            <a:endParaRPr lang="en-US" dirty="0" smtClean="0"/>
          </a:p>
          <a:p>
            <a:r>
              <a:rPr lang="en-US" dirty="0"/>
              <a:t>gas transfer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 ÐµÐ·ÑÐ»ÑÐ°Ñ ÑÐ»Ð¸ÐºÐ° Ð·Ð° larink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320" y="1663859"/>
            <a:ext cx="5547360" cy="416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Tracheal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skeleton:  Cartilaginous rings, ligaments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109728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connective elastic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membrane.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Smooth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muscles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mucosa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Vascularization - Inferior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thyroid artery and anastomosis with the superior thyroid artery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Lymphatic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network - part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lymphatic network of the neck and chest cavity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Innervation -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and sympathetic nervous system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x-non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Breathing,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study of the tracheobronchial tree is important to a number of medical disciplines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trachea continues directly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larynx.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Many diseases affect both organs simultaneously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Endoscopic diagnostics and therapy (bronchoscopy) developed as part of otorhinolaryngology, and were later accepted by thoracic surgeons, pediatricians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unctions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trachea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hollow muscular tube that connects the pharynx and the stomach, located from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projection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cricoid cartilage (sixth cervical vertebra) to the stomach (ninth thoracic vertebra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length of the esophagus in a newborn is 8 cm, in adults it is an average of 25 cm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Lumen, the width of the esophagus is 5 mm in a newborn, 20-30 mm in an adult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Esophagus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Three physiological constrictions: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1. At the very beginning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esophagus (</a:t>
            </a:r>
            <a:r>
              <a:rPr lang="en-US" dirty="0"/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cricopharyngeal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sphincter at the level of the sixth cervical vertebra)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Where the aorta and the left bronchus intersect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3. Where the esophagus passes through the diaphragm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third constriction is constantly closed, so the thoracic part of the esophagus is constantly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open due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negative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intrathoracic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pressure.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¡ÑÐ¾Ð´Ð½Ð° ÑÐ»Ð¸ÐºÐ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90600"/>
            <a:ext cx="5638799" cy="4791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Cervical part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(from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opening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esophagus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upper thoracic inlet)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Thoracic part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(from the upper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thoracic inlet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diaphragm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Abdominal part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(from diaphragm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cardia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Topography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 ÐµÐ·ÑÐ»ÑÐ°Ñ ÑÐ»Ð¸ÐºÐ° Ð·Ð° oesophagus anatomy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6013" y="1481138"/>
            <a:ext cx="5871973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consists of 4 layers: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Mucosa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submucosa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muscular layer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adventitia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muscles of the esophagus are divided into two layers: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Outer longitudinal and inner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circular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posterior wall of the esophagus lacks a longitudinal layer, which is a predilection site for the formation of pulsating diverticula and injuries during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esophagoscopy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Walls of the esophagus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and sympathetic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trunc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Functions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1. Transport of food from the pharynx to the stomach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2. Participation in the act of vomiting, belching and formation of the esophageal voice and speech in patients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laryngectomy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Innervation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malformations of the larynx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3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paired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unpaired cartilages,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connections of laryngeal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cartilages,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fibroelastic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membrane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Hyaline cartilages: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thyroid, cricoid, arytenoid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Elastic cartilage: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epiglottis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arytenoid cartilages are articulated with the cricoid cartilage via the synovial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cricoarytenoid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joint, which connects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upper margin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cricoid cartilage to the base of the arytenoid cartilage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Skeleton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larynx</a:t>
            </a:r>
          </a:p>
        </p:txBody>
      </p:sp>
      <p:pic>
        <p:nvPicPr>
          <p:cNvPr id="2765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2456" y="4724400"/>
            <a:ext cx="1591993" cy="2133600"/>
          </a:xfrm>
          <a:prstGeom prst="rect">
            <a:avLst/>
          </a:prstGeom>
          <a:noFill/>
        </p:spPr>
      </p:pic>
      <p:pic>
        <p:nvPicPr>
          <p:cNvPr id="27654" name="Picture 6" descr="Ð ÐµÐ·ÑÐ»ÑÐ°Ñ ÑÐ»Ð¸ÐºÐ° Ð·Ð° larinks ÑÐºÐµÐ»ÐµÑ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953000"/>
            <a:ext cx="2571750" cy="178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Isolated or associated with malformations of other organs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most common and the most clinically important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Laryngomalacia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 paresis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paralysis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Less common are: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Atresias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membranes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Cysts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laryngoceles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Subglottic stenosis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Subglottic congenital tumors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Very rare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Cleft of the larynx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malformations of the larynx</a:t>
            </a:r>
          </a:p>
        </p:txBody>
      </p:sp>
    </p:spTree>
    <p:extLst>
      <p:ext uri="{BB962C8B-B14F-4D97-AF65-F5344CB8AC3E}">
        <p14:creationId xmlns:p14="http://schemas.microsoft.com/office/powerpoint/2010/main" val="221432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All congenital malformations have three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 symptoms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dyspnoea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dysphonia,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dysphagia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malformations of the larynx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888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softening of the tissues of the larynx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especially the epiglottis and arytenoid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75% of all congenital malformations 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disorder of calcium metabolism that leads to weakness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supraglottic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region,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especially the epiglottis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is infantile, the epiglottis is Ώ-shaped,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aryepiglottic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folds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close to each other, the laryngeal inlet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narrowed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Laryngomalacia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4774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Ð ÐµÐ·ÑÐ»ÑÐ°Ñ ÑÐ»Ð¸ÐºÐ° Ð·Ð° laringomalacija be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68580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49191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Ð ÐµÐ·ÑÐ»ÑÐ°Ñ ÑÐ»Ð¸ÐºÐ° Ð·Ð° laringomalac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010400" cy="4048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81478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Inspiratory stridor, immediately after birth (less often) or after 2-3 weeks which is more common,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Sometimes cyanosis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Symptoms are more pronounced when crying, excited or while eating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voice is unchanged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962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direct or fiber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laryngoscopy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other congenital malformations, foreign bodies, injuries, tumors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Diagnosis and differential diagnosis</a:t>
            </a:r>
          </a:p>
        </p:txBody>
      </p:sp>
    </p:spTree>
    <p:extLst>
      <p:ext uri="{BB962C8B-B14F-4D97-AF65-F5344CB8AC3E}">
        <p14:creationId xmlns:p14="http://schemas.microsoft.com/office/powerpoint/2010/main" val="38238943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Careful observation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Informing parents about monitoring and calming the child,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feeding advice (more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frequent and shorter feedings, food rich in vitamins, especially vitamin D,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positioning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child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prevent aspiration)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Rarely, temporary intubation,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laser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resection of the epiglottis and part of the arytenoid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expand the breathing space.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1113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Partial or complete immobility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a result of temporary or permanent damage to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its upper branches or the central nervous system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make up 15% of all congenital malformations 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Unilateral or bilateral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Unilateral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much more common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Vocal fold paresis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7093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Unilateral: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Difficulties during childbirth, use of instruments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Bilateral: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consequence of increased intracranial pressure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Cardiovascular anomalies in the neck and middle chest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</a:p>
        </p:txBody>
      </p:sp>
    </p:spTree>
    <p:extLst>
      <p:ext uri="{BB962C8B-B14F-4D97-AF65-F5344CB8AC3E}">
        <p14:creationId xmlns:p14="http://schemas.microsoft.com/office/powerpoint/2010/main" val="127120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and external musculature (extrinsic and intrinsic)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Short,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striated muscles, attached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the cartilages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Vocal fold tensors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m.vocalis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m.crycothyroideus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Vocal fold adductors: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crycothyroideus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lateralis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arythenoideus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obliqus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transversus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thyroaritenoideus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posterior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 abductor: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m.crycoarythenoideus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muscles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934200" y="4572000"/>
            <a:ext cx="2053856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Unilateral</a:t>
            </a:r>
            <a:endParaRPr lang="x-none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weak cry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Hoarseness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Bilateral</a:t>
            </a:r>
            <a:endParaRPr lang="x-none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Shortness of breath, stridor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direct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flexible laryngoscopy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diagnosis: other congenital malformations of the larynx, foreign bodies, laryngitis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2944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Unilateral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Most often, they do not require therapy, as most recover spontaneously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Bilateral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require intubation, later tracheotomy or laser resection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there is no sign of recovery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864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Due to no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development 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incomplete development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Complete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atresias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are incompatible with life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child does not breathe after birth, cyanosis occurs. If this malformation is suspected, a direct laryngoscopy should be performed, the atresia should be pierced and a tracheotomy should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Partial atresia of the larynx presents 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hoarseness and difficulty breathing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Microsurgical laser resection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stenosis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Membranous atresia of the larynx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673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cysts are very rare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Laryngoceles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are sac-like protrusions of the ventricle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Morgagni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air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arise due to congenital weakness of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larynx wall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under the influence of straining cough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Internal and external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Internal: within the skeleton of the larynx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reach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outer layers of the neck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case of smaller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laryngoceles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symptomatology is scarce, in the case of larger ones, difficulty breathing and swallowing and voice disturbance.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Cysts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laryngoceles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9144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Direct laryngoscopy and radiography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diagnosis: aneurysms of large blood vessels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therapy is surgical for larger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laryngoceles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while smaller ones do not require treatment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AutoShape 6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9180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698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2" name="Picture 6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334000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11199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subglottic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stenosis is rare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the most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cricoid cartilage anomalies or congenital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hemangioma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which in 50% of cases is associated with skin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hemangiomas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Stridor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(inspiratory or expiratory), hoarseness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direct laryngoscopy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Surgical therapy, laser surgery 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external access, corticosteroids 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sclerosing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therapy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Subglottic stenosis and tumors</a:t>
            </a:r>
          </a:p>
        </p:txBody>
      </p:sp>
    </p:spTree>
    <p:extLst>
      <p:ext uri="{BB962C8B-B14F-4D97-AF65-F5344CB8AC3E}">
        <p14:creationId xmlns:p14="http://schemas.microsoft.com/office/powerpoint/2010/main" val="13420270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5153025" cy="4878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79538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domain of thoracic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surgeons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important for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otorhinolaryngologist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recognize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anomalies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esophagus because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problems in differential diagnosis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therapy, especially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foreign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bodies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anomalies of the esophagus</a:t>
            </a:r>
          </a:p>
        </p:txBody>
      </p:sp>
    </p:spTree>
    <p:extLst>
      <p:ext uri="{BB962C8B-B14F-4D97-AF65-F5344CB8AC3E}">
        <p14:creationId xmlns:p14="http://schemas.microsoft.com/office/powerpoint/2010/main" val="20454349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8432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Connection between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esophagus and trachea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are manifested during the first breastfeeding of the newborn with a dramatic clinical picture, followed by cyanosis,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cough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Etiology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incomplete separation of the trachea from the esophagus during organogenesis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first type (87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newborns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upper portion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esophagus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ends in a blind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pouch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 cm above the carina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the lower portion is connected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trachea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tracheoesophageal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fistula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second type, the upper part of the esophagus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connects with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trachea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third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both parts of the esophagus are separated, but individually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connect with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trachea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fourth type,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entire esophagus is normally formed only in one part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connected with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trachea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Tracheoesophageal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fistula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3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Muscles that open laryngeal inlet</a:t>
            </a:r>
            <a:r>
              <a:rPr lang="x-none" b="1" i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m.aryepigloticus,m.thyromembranaceus,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partialy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m.thyroarytenoideusa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Muscles that </a:t>
            </a:r>
            <a:r>
              <a:rPr lang="en-US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close laryngeal inlet: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m.aryepiglotticus,m.arymemranaceus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partialy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m.thyroarytenoideusa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one muscle abducts the vocal folds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Laryngeal muscles</a:t>
            </a:r>
            <a:endParaRPr lang="en-US" dirty="0"/>
          </a:p>
        </p:txBody>
      </p:sp>
      <p:pic>
        <p:nvPicPr>
          <p:cNvPr id="30722" name="Picture 2" descr="Ð ÐµÐ·ÑÐ»ÑÐ°Ñ ÑÐ»Ð¸ÐºÐ° Ð·Ð° LARYNX MUSCU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648198"/>
            <a:ext cx="2466975" cy="1847851"/>
          </a:xfrm>
          <a:prstGeom prst="rect">
            <a:avLst/>
          </a:prstGeom>
          <a:noFill/>
        </p:spPr>
      </p:pic>
      <p:sp>
        <p:nvSpPr>
          <p:cNvPr id="30724" name="AutoShape 4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6" name="AutoShape 6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8" name="AutoShape 8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30" name="Picture 10" descr="Ð ÐµÐ·ÑÐ»ÑÐ°Ñ ÑÐ»Ð¸ÐºÐ° Ð·Ð° LARYNX MUSCU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7123" y="4482069"/>
            <a:ext cx="2466554" cy="2247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Hypersalivation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cough, suffocation, cyanosis during breastfeeding.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Native and contrast radiography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diagnosis: swallowing disorder with aspiration in unilateral or bilateral paralysis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lesions with sensory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disorder,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foreign bodies, tumors, other congenital anomalies of the esophagus and trachea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331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Ð ÐµÐ·ÑÐ»ÑÐ°Ñ ÑÐ»Ð¸ÐºÐ° Ð·Ð° traheoezofagusne fist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5334000" cy="4552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46440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Surgical, complementary therapy is endoscopic dilation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Complete lack of esophagus, rarely occurs and therefore has no clinical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significance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Esophageal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stenosis: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At the junction of the middle and lower third of the esophagus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When the child starts to take solid food, around 6 months, regurgitation, cough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contrast radiography of the esophagus,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esophagoscopy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Surgical or endoscopic dilatation of the esophagus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Double esophagus,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brachioesophagus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achalasia are rare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1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Laryngeal and esophageal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trauma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475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is partially protected by the mandible on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front,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the back by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vertebral column (spine),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on the sides by the neck muscles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mobility of the larynx in the neck also provides protection to this organ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Isolated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most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often associated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the injuries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other organs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trauma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3059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injuries are divided into: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Mechanical: open and closed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Thermal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corosive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injuries of the larynx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Iatrogenic and functional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Laryngeal trauma types by the cause of injury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5127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Closed injuries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integrity of the skin and mucosa of the larynx is preserved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Traffic accident, fight, spot, hanging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Basic types: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Commotion of the larynx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Contusion of the larynx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Distortion of the larynx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Luxation of the larynx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Fracture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larynx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Mechanical injuries of the larynx</a:t>
            </a:r>
          </a:p>
        </p:txBody>
      </p:sp>
    </p:spTree>
    <p:extLst>
      <p:ext uri="{BB962C8B-B14F-4D97-AF65-F5344CB8AC3E}">
        <p14:creationId xmlns:p14="http://schemas.microsoft.com/office/powerpoint/2010/main" val="257092478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Swelling, hematoma and emphysema can occur in the larynx and neck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Cough, hoarseness, difficulty breathing, choking, difficulty swallowing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Sometimes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crepitations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coughing up blood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Anamnesis,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indirect and direct laryngoscopy,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flexible laryngoscopy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stroboscopy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radiography of the larynx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48859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3" descr="C:\Users\Stojanovic\Desktop\20190811_155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7938" y="-1219215"/>
            <a:ext cx="3411538" cy="1657659"/>
          </a:xfrm>
          <a:prstGeom prst="rect">
            <a:avLst/>
          </a:prstGeom>
          <a:noFill/>
        </p:spPr>
      </p:pic>
      <p:pic>
        <p:nvPicPr>
          <p:cNvPr id="11" name="Picture 10" descr="C:\Users\Stojanovic\AppData\Local\Microsoft\Windows\Temporary Internet Files\Content.Word\20190811_1556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057400"/>
            <a:ext cx="2839480" cy="39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Stojanovic\Desktop\20190811_1556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12163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57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Careful assessment of the patient's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breathing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dynamics of the development of the clinical picture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Intrahospital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observation of the patient is necessary, anti-shock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therapy, parenteral anti-edematous therapy, and, if necessary,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intubation and tracheotomy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case of a fracture with dislocation, repositioning is necessary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89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51466"/>
            <a:ext cx="6153150" cy="4754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can be penetrating, when there is communication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endolarynx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with the skin of the neck, and non-penetrating, when there is no communication of the larynx with an external injury.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Sharp mechanical force and projectiles for homicidal and suicidal purposes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 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Difficulty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breathing, up to asphyxia,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swallowing disorder, bleeding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Open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injuries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larynx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971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Securing the airway by intubation or tracheotomy, stopping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bleeding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removing foreign bodies from the wound,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anti-shock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case of open injuries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hypopharynx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esophagus, a nasogastric tube or gastrostomy is necessary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Reconstruction of the larynx must be PRIMARY AND DEFINITIVE!!!!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Antibiotics,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TT protection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3994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Caused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by: physical and chemical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Physical agents that cause injury are hot air, steam and hot drinks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Chemical agents are: corrosive substances (bases and acids)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Pathogenesis: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Under the influence of a physical or chemical agent, hyperemia, edema or necrosis of the mucosa may occur.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Depending on the type, quantity, concentration of the agent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exposition,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shock, inflammation of the surrounding organs and complications up to a fatal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outcome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Thermal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corosive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injuries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642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Cough, pain, hoarseness, difficulty breathing and swallowing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Increased body temperature, pallor,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tachycardia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complications: different forms of stenosis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Diagnosis: indirect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direct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laryngoscopy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Anti-edematous and anti-inflammatory therapy,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monitoring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possibly tracheotomy and anti-shock therapy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Symptoms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7569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When securing the airway during intubation or tracheotomy, in emergencies, standard operations,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coma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mucous membrane, muscles, cartilages, joints, nerves may be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injured,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which may result in bleeding, inflammation, granulation,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Larynx can also be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injured during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laryngoscopy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Hoarseness, difficulty breathing, sometimes pain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Iatrogenic injury</a:t>
            </a:r>
          </a:p>
        </p:txBody>
      </p:sp>
    </p:spTree>
    <p:extLst>
      <p:ext uri="{BB962C8B-B14F-4D97-AF65-F5344CB8AC3E}">
        <p14:creationId xmlns:p14="http://schemas.microsoft.com/office/powerpoint/2010/main" val="182042279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Laryngoscopy, radiography of the larynx,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stroboscopy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the larynx.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Therapy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Conservative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antiedematous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antibiotic therapy)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LASER for treatment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stenosis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granulations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06642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Minimum energy, maximum phonation!!!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Inadequate use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voice box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and chronic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Vocal professionals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injuries of the larynx</a:t>
            </a:r>
          </a:p>
        </p:txBody>
      </p:sp>
      <p:pic>
        <p:nvPicPr>
          <p:cNvPr id="4" name="Picture 4" descr="03477816890145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51054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869081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develops in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submucous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layer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anterior two-thirds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 during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sudden vocal effort or forced coughing.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Symptoms: hoarseness and pain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 by indirect laryngoscopy,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stroboscopy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laryngomicroscopy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Smaller hematomas are resorbed, with larger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a need for incisions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evacuations.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rest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essential!!!!!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Hemorrhage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vocal folds hematoma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20257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AutoShape 2" descr="Ð ÐµÐ·ÑÐ»ÑÐ°Ñ ÑÐ»Ð¸ÐºÐ° Ð·Ð° hematom vocal f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Ð ÐµÐ·ÑÐ»ÑÐ°Ñ ÑÐ»Ð¸ÐºÐ° Ð·Ð° hematom vocal f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290402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698" name="AutoShape 2" descr="Ð ÐµÐ·ÑÐ»ÑÐ°Ñ ÑÐ»Ð¸ÐºÐ° Ð·Ð° hematom vocal f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Ð¡ÑÐ¾Ð´Ð½Ð° ÑÐ»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AutoShape 6" descr="Don't strain your voi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4" name="Picture 8" descr="Ð ÐµÐ·ÑÐ»ÑÐ°Ñ ÑÐ»Ð¸ÐºÐ° Ð·Ð° hematom vocal f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43000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56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Ð ÐµÐ·ÑÐ»ÑÐ°Ñ ÑÐ»Ð¸ÐºÐ° Ð·Ð° LARYNX MONNI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7277100" cy="4922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Thickening of the mucous membrane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junction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anterior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middle third 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 due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inadequate use of the voice, abuse of the voice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Children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vocal professionals!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therapy is conservative,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phoniatric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rehabilitation with aerosol therapy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and is effective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95% of cases in adults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children, exclusively conservative treatment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Nodules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vocal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80978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AutoShape 2" descr="Ð ÐµÐ·ÑÐ»ÑÐ°Ñ ÑÐ»Ð¸ÐºÐ° Ð·Ð° vocal fold nodu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AutoShape 4" descr="Ð¡ÑÐ¾Ð´Ð½Ð° ÑÐ»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https://i0.wp.com/www.successfulsinging.com/wordpress/wp-content/uploads/2012/02/Nodul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68257"/>
            <a:ext cx="3715385" cy="26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004103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Weakening of muscle tone with preserved innervation.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Minimum energy maximum phonation!!!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cause is excessive use, or abuse of the voice!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Hoarseness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Stroboscopy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indirect laryngoscopy of the larynx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Muscle paresis</a:t>
            </a:r>
          </a:p>
        </p:txBody>
      </p:sp>
    </p:spTree>
    <p:extLst>
      <p:ext uri="{BB962C8B-B14F-4D97-AF65-F5344CB8AC3E}">
        <p14:creationId xmlns:p14="http://schemas.microsoft.com/office/powerpoint/2010/main" val="23649946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www.lionsvoiceclinic.umn.edu/pictures/bow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590800"/>
            <a:ext cx="3429000" cy="317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42657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Isolated and combined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According to the cause: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Injuries during endoscopic procedures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Injuries combined with neck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chest injuries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Injuries during neck and chest surgery and corrosive injuries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Esophageal injuries</a:t>
            </a:r>
          </a:p>
        </p:txBody>
      </p:sp>
    </p:spTree>
    <p:extLst>
      <p:ext uri="{BB962C8B-B14F-4D97-AF65-F5344CB8AC3E}">
        <p14:creationId xmlns:p14="http://schemas.microsoft.com/office/powerpoint/2010/main" val="48407682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Rigid or flexible endoscopy of the esophagus for the purpose of diagnosis or extraction of a foreign body,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bougie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dilatation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 and pathogenesis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Anatomical malformations of the spine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lordosis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or esophagus (diverticula, stenosis)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Perforation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esophagus, spread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infection into the mediastinum and a septic condition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most common site of perforation is the cervical, then the thoracic, then the abdominal part of the esophagus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Injuries during endoscopic procedures</a:t>
            </a:r>
          </a:p>
        </p:txBody>
      </p:sp>
    </p:spTree>
    <p:extLst>
      <p:ext uri="{BB962C8B-B14F-4D97-AF65-F5344CB8AC3E}">
        <p14:creationId xmlns:p14="http://schemas.microsoft.com/office/powerpoint/2010/main" val="27649153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Pain (localization of pain depends on the site of perforation)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Difficulty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swallowing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Hemoptysis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Emphysema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Later high temperature and septic condition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62385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 about the endoscopic procedure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knowledge of symptoms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along with contrast radiographs and radiographs of the lungs allow the diagnosis to be made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repeated endoscopic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examination provides information on the size and localization of the lesion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 perforation is recognized in the first 24 hours, the mortality is two times lower.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 and differential diagnosis</a:t>
            </a:r>
          </a:p>
        </p:txBody>
      </p:sp>
    </p:spTree>
    <p:extLst>
      <p:ext uri="{BB962C8B-B14F-4D97-AF65-F5344CB8AC3E}">
        <p14:creationId xmlns:p14="http://schemas.microsoft.com/office/powerpoint/2010/main" val="234458030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Esophageal perforation is a life-threatening complication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patient can survive only if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recognized in time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Exclusion of oral nutrition, placement of nasogastric tube and high doses of broad-spectrum antibiotics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decision on surgical treatment is made by the thoracic surgeon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Mortality of neck perforations 20-25%, thoracic 40-45%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Therapy and complications</a:t>
            </a:r>
          </a:p>
        </p:txBody>
      </p:sp>
    </p:spTree>
    <p:extLst>
      <p:ext uri="{BB962C8B-B14F-4D97-AF65-F5344CB8AC3E}">
        <p14:creationId xmlns:p14="http://schemas.microsoft.com/office/powerpoint/2010/main" val="17152294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Open and closed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are most often associated with other serious injuries and are rarely recognized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Injuries to the esophagus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combined with neck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chest injuries</a:t>
            </a:r>
          </a:p>
        </p:txBody>
      </p:sp>
    </p:spTree>
    <p:extLst>
      <p:ext uri="{BB962C8B-B14F-4D97-AF65-F5344CB8AC3E}">
        <p14:creationId xmlns:p14="http://schemas.microsoft.com/office/powerpoint/2010/main" val="3013870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separates the mucous membrane from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cartilages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the muscles 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quadrangularis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conus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elasticus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Fibroelastic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membrane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submucosa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 ÐµÐ·ÑÐ»ÑÐ°Ñ ÑÐ»Ð¸ÐºÐ° Ð·Ð° conus elasticus larink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429000"/>
            <a:ext cx="3349625" cy="257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Damage to the walls of the esophagus caused by the ingestion of chemical substances, most often acids and bases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Children out of ignorance and fear, and adults in an alcoholic state take corrosive substances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accident 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an attempt to commit suicide.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Acids cause coagulation necrosis, bases cause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colliquative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necrosis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Corrosive injuries of the esophagus</a:t>
            </a:r>
          </a:p>
        </p:txBody>
      </p:sp>
    </p:spTree>
    <p:extLst>
      <p:ext uri="{BB962C8B-B14F-4D97-AF65-F5344CB8AC3E}">
        <p14:creationId xmlns:p14="http://schemas.microsoft.com/office/powerpoint/2010/main" val="381529144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Primary local necrosis in the mouth, pharynx, esophagus, stomach and intestines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Generalized intoxication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subacute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chronic esophagitis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Healing of esophagitis and formation of scar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stenoses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Late complications such as restenosis and malignant alteration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formation of scars and stenosis begins in the third week from the time of ingestion.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Pathological changes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46023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depends on the type, amount, concentration and time of ingestion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Mouth pain,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difficulty swallowing,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hypersalivation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difficulty breathing, gradual development of shock, drop in blood pressure and fatal outcome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shock does not develop after 24-48 hours, kidney damage and hematuria, hemolysis, electrolyte imbalance,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mediastinitis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tracheoesophageal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fistulas are possible.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19676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Diagnosis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Anamnesis 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Esophagoscopy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rarely performed in the first 24 hours, although some authors recommend simultaneous placement of a nasogastric tube.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Contraindication is suspected esophageal perforation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shock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Esophagoscopy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most often performed after 3-4 days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8532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Treatment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intensive care unit, in order to control vital parameters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Anti-shock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therapy, antibiotics, corticosteroids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there are no signs of bleeding, corticosteroid therapy is continued for the next four weeks to prevent esophageal stenosis.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first 12 hours, the patient dies due to shock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treatment of esophageal stenosis begins at the earliest during the second or third week after the repair of the acute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faze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beginning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epithelization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esophagoscopy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performed ten days after the first one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bougie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dilatation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case of multiple long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stenosis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therapy is surgical.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4760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common in the pediatric population, but it often occurs in adults as well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represents spontaneous inflammation of the mucous membrane of the larynx that lasts less than three weeks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Isolated or combined with other diseases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Viruses, often a bacterial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superinfection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More common in people with an allergic constitution and vocal professionals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inflammation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larynx</a:t>
            </a:r>
          </a:p>
        </p:txBody>
      </p:sp>
    </p:spTree>
    <p:extLst>
      <p:ext uri="{BB962C8B-B14F-4D97-AF65-F5344CB8AC3E}">
        <p14:creationId xmlns:p14="http://schemas.microsoft.com/office/powerpoint/2010/main" val="253006038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tissue of the larynx has limited possibilities of reaction to trauma, regardless of whether the cause is infection, allergy, intoxication, thermal or physical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injury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Edema, inflammatory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infiltration, exudates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basic responses to acute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trauma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When the process lasts longer, mucosal hypertrophy, metaplasia and fibrosis of the deeper layers develop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Therefore, the symptoms of various inflammatory changes are the same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Pathophysiology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pathoanatomy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5873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a) acute laryngitis in adults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b) acute laryngitis in children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Non-obstructive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acute laryngitis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Obstructive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subglottic laryngitis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pseudocroup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acute epiglottitis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allergic edema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supraglottis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laryngotracheobronchitis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suffocans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Jackson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juvenile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papillomatosis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the larynx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c) acute specific laryngitis in infectious diseases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laryngeal diphtheria - croup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- laryngitis in other infectious diseases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Acute laryngitis- clinical classification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3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Most often, it is not an emergency in otorhinolaryngology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can lead to extremely difficult breathing in people with comorbidities (chronic obstructive bronchitis, asthma, pneumonia, heart failure...)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adults, the symptoms are more often related to voice disorders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Vocal professionals are at increased risk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And people who work in bad microclimatic conditions (moisture, dust, extremely high and low temperatures, noise,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Acute laryngitis in adults</a:t>
            </a:r>
          </a:p>
        </p:txBody>
      </p:sp>
    </p:spTree>
    <p:extLst>
      <p:ext uri="{BB962C8B-B14F-4D97-AF65-F5344CB8AC3E}">
        <p14:creationId xmlns:p14="http://schemas.microsoft.com/office/powerpoint/2010/main" val="42254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Influenza virus,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adeno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viruses, influenza, herpes simplex, measles, varicella, zoster viruses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certain number of patients develop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superinfection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cocci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hemophilus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influenza)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Pathological changes occur in the superficial layer of the lamina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propria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although deeper layers can also be affected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Etiology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31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1850</TotalTime>
  <Words>4980</Words>
  <Application>Microsoft Office PowerPoint</Application>
  <PresentationFormat>On-screen Show (4:3)</PresentationFormat>
  <Paragraphs>538</Paragraphs>
  <Slides>117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18" baseType="lpstr">
      <vt:lpstr>Concourse</vt:lpstr>
      <vt:lpstr>Clinical anatomy of the larynx</vt:lpstr>
      <vt:lpstr>PowerPoint Presentation</vt:lpstr>
      <vt:lpstr>PowerPoint Presentation</vt:lpstr>
      <vt:lpstr> Skeleton of the larynx</vt:lpstr>
      <vt:lpstr>Laryngeal muscles</vt:lpstr>
      <vt:lpstr>Laryngeal muscles</vt:lpstr>
      <vt:lpstr>PowerPoint Presentation</vt:lpstr>
      <vt:lpstr>PowerPoint Presentation</vt:lpstr>
      <vt:lpstr>Fibroelastic membrane (submucosa)</vt:lpstr>
      <vt:lpstr>Laryngeal mucous membrane</vt:lpstr>
      <vt:lpstr>Laryngeal innervation</vt:lpstr>
      <vt:lpstr>PowerPoint Presentation</vt:lpstr>
      <vt:lpstr>PowerPoint Presentation</vt:lpstr>
      <vt:lpstr>PowerPoint Presentation</vt:lpstr>
      <vt:lpstr>Laryngeal cavity (cavum laryngis)</vt:lpstr>
      <vt:lpstr>Physiology of the larynx</vt:lpstr>
      <vt:lpstr>PowerPoint Presentation</vt:lpstr>
      <vt:lpstr>PowerPoint Presentation</vt:lpstr>
      <vt:lpstr>Phonation</vt:lpstr>
      <vt:lpstr>Minimal energy, maximal phonation</vt:lpstr>
      <vt:lpstr>PowerPoint Presentation</vt:lpstr>
      <vt:lpstr>Thoracic fixation</vt:lpstr>
      <vt:lpstr>Difference between the larynx in children and in adults</vt:lpstr>
      <vt:lpstr>PowerPoint Presentation</vt:lpstr>
      <vt:lpstr>PowerPoint Presentation</vt:lpstr>
      <vt:lpstr>                 Trachea</vt:lpstr>
      <vt:lpstr>Trachea</vt:lpstr>
      <vt:lpstr>PowerPoint Presentation</vt:lpstr>
      <vt:lpstr>PowerPoint Presentation</vt:lpstr>
      <vt:lpstr>PowerPoint Presentation</vt:lpstr>
      <vt:lpstr>Functions of the trachea</vt:lpstr>
      <vt:lpstr>       Esophagus</vt:lpstr>
      <vt:lpstr>PowerPoint Presentation</vt:lpstr>
      <vt:lpstr>PowerPoint Presentation</vt:lpstr>
      <vt:lpstr>      Topography</vt:lpstr>
      <vt:lpstr>PowerPoint Presentation</vt:lpstr>
      <vt:lpstr>Walls of the esophagus</vt:lpstr>
      <vt:lpstr>Innervation</vt:lpstr>
      <vt:lpstr>Congenital malformations of the larynx</vt:lpstr>
      <vt:lpstr>Congenital malformations of the larynx</vt:lpstr>
      <vt:lpstr>Congenital malformations of the larynx</vt:lpstr>
      <vt:lpstr>Laryngomalacia</vt:lpstr>
      <vt:lpstr>PowerPoint Presentation</vt:lpstr>
      <vt:lpstr>PowerPoint Presentation</vt:lpstr>
      <vt:lpstr>Clinical presentation</vt:lpstr>
      <vt:lpstr> Diagnosis and differential diagnosis</vt:lpstr>
      <vt:lpstr>Therapy</vt:lpstr>
      <vt:lpstr>Vocal fold paresis and paralysis</vt:lpstr>
      <vt:lpstr>Etiology</vt:lpstr>
      <vt:lpstr>Clinical presentation</vt:lpstr>
      <vt:lpstr>Therapy</vt:lpstr>
      <vt:lpstr>Membranous atresia of the larynx</vt:lpstr>
      <vt:lpstr>Cysts and laryngoceles</vt:lpstr>
      <vt:lpstr> Diagnosis</vt:lpstr>
      <vt:lpstr>PowerPoint Presentation</vt:lpstr>
      <vt:lpstr>Subglottic stenosis and tumors</vt:lpstr>
      <vt:lpstr>PowerPoint Presentation</vt:lpstr>
      <vt:lpstr>Congenital anomalies of the esophagus</vt:lpstr>
      <vt:lpstr> Tracheoesophageal fistula</vt:lpstr>
      <vt:lpstr>Clinical presentation</vt:lpstr>
      <vt:lpstr>PowerPoint Presentation</vt:lpstr>
      <vt:lpstr>Therapy</vt:lpstr>
      <vt:lpstr>Laryngeal and esophageal trauma</vt:lpstr>
      <vt:lpstr>Laryngeal trauma</vt:lpstr>
      <vt:lpstr>Laryngeal trauma types by the cause of injury </vt:lpstr>
      <vt:lpstr>Mechanical injuries of the larynx</vt:lpstr>
      <vt:lpstr>Clinical presentation</vt:lpstr>
      <vt:lpstr>PowerPoint Presentation</vt:lpstr>
      <vt:lpstr>Therapy</vt:lpstr>
      <vt:lpstr>Open injuries of the larynx </vt:lpstr>
      <vt:lpstr>Therapy</vt:lpstr>
      <vt:lpstr>Thermal and corosive injuries of the larynx </vt:lpstr>
      <vt:lpstr>Symptoms</vt:lpstr>
      <vt:lpstr>Iatrogenic injury</vt:lpstr>
      <vt:lpstr>Diagnosis</vt:lpstr>
      <vt:lpstr>Functional injuries of the larynx</vt:lpstr>
      <vt:lpstr>Hemorrhage (vocal folds hematoma)</vt:lpstr>
      <vt:lpstr>PowerPoint Presentation</vt:lpstr>
      <vt:lpstr>PowerPoint Presentation</vt:lpstr>
      <vt:lpstr> Nodules of the vocal folds</vt:lpstr>
      <vt:lpstr>PowerPoint Presentation</vt:lpstr>
      <vt:lpstr>Muscle paresis</vt:lpstr>
      <vt:lpstr>PowerPoint Presentation</vt:lpstr>
      <vt:lpstr>Esophageal injuries</vt:lpstr>
      <vt:lpstr>Injuries during endoscopic procedures</vt:lpstr>
      <vt:lpstr>Clinical presentation</vt:lpstr>
      <vt:lpstr>Diagnosis and differential diagnosis</vt:lpstr>
      <vt:lpstr>Therapy and complications</vt:lpstr>
      <vt:lpstr>Injuries to the esophagus combined with neck and chest injuries</vt:lpstr>
      <vt:lpstr>Corrosive injuries of the esophagus</vt:lpstr>
      <vt:lpstr>Pathological changes</vt:lpstr>
      <vt:lpstr>Clinical presentation</vt:lpstr>
      <vt:lpstr>PowerPoint Presentation</vt:lpstr>
      <vt:lpstr>Therapy</vt:lpstr>
      <vt:lpstr>Acute inflammation of the larynx</vt:lpstr>
      <vt:lpstr>Pathophysiology and pathoanatomy</vt:lpstr>
      <vt:lpstr>Acute laryngitis- clinical classification</vt:lpstr>
      <vt:lpstr>Acute laryngitis in adults</vt:lpstr>
      <vt:lpstr>Etiology</vt:lpstr>
      <vt:lpstr>Diagnosis</vt:lpstr>
      <vt:lpstr>Therapy</vt:lpstr>
      <vt:lpstr> Acute epiglottitis</vt:lpstr>
      <vt:lpstr>PowerPoint Presentation</vt:lpstr>
      <vt:lpstr>Acute laryngitis in children</vt:lpstr>
      <vt:lpstr>Acute (non-obstructive) laryngitis</vt:lpstr>
      <vt:lpstr>Obstructive laryngitis</vt:lpstr>
      <vt:lpstr>Diagnosis and therapy</vt:lpstr>
      <vt:lpstr>Acute epiglottitis</vt:lpstr>
      <vt:lpstr>Diagnosis and therapy</vt:lpstr>
      <vt:lpstr>PowerPoint Presentation</vt:lpstr>
      <vt:lpstr>Subglottic allergic edema</vt:lpstr>
      <vt:lpstr>Laryngotracheobronchitis suffocans -Jackson</vt:lpstr>
      <vt:lpstr>Clinical presentation</vt:lpstr>
      <vt:lpstr>Therapy</vt:lpstr>
      <vt:lpstr>Laryngitis in infectious diseases</vt:lpstr>
      <vt:lpstr>Laryngeal diphtheria (Croup)</vt:lpstr>
      <vt:lpstr>Diagnosis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Клиничка анатомија и физиологија ларинкса</dc:title>
  <dc:creator>ORL</dc:creator>
  <cp:lastModifiedBy>Nani</cp:lastModifiedBy>
  <cp:revision>170</cp:revision>
  <dcterms:created xsi:type="dcterms:W3CDTF">2006-08-16T00:00:00Z</dcterms:created>
  <dcterms:modified xsi:type="dcterms:W3CDTF">2024-02-06T19:10:11Z</dcterms:modified>
</cp:coreProperties>
</file>